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321" r:id="rId38"/>
    <p:sldId id="322" r:id="rId39"/>
    <p:sldId id="323" r:id="rId40"/>
    <p:sldId id="324"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85160"/>
  </p:normalViewPr>
  <p:slideViewPr>
    <p:cSldViewPr snapToGrid="0" snapToObjects="1">
      <p:cViewPr varScale="1">
        <p:scale>
          <a:sx n="96" d="100"/>
          <a:sy n="96" d="100"/>
        </p:scale>
        <p:origin x="1472"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59458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13862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&lt;Jessie&gt;</a:t>
            </a:r>
          </a:p>
          <a:p>
            <a:r>
              <a:rPr lang="en-US" dirty="0">
                <a:solidFill>
                  <a:schemeClr val="bg2"/>
                </a:solidFill>
                <a:latin typeface="Abadi" panose="020B0604020104020204" pitchFamily="34" charset="0"/>
                <a:ea typeface="SF Pro" pitchFamily="2" charset="0"/>
                <a:cs typeface="SF Pro" pitchFamily="2" charset="0"/>
              </a:rPr>
              <a:t>&lt;26 Jan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53441" y="321734"/>
            <a:ext cx="689509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Wrangling</a:t>
            </a:r>
          </a:p>
        </p:txBody>
      </p:sp>
      <p:pic>
        <p:nvPicPr>
          <p:cNvPr id="3" name="Picture 2" descr="Diagram&#10;&#10;Description automatically generated">
            <a:extLst>
              <a:ext uri="{FF2B5EF4-FFF2-40B4-BE49-F238E27FC236}">
                <a16:creationId xmlns:a16="http://schemas.microsoft.com/office/drawing/2014/main" id="{14A84E41-23FA-20F5-455F-186B92C2CB83}"/>
              </a:ext>
            </a:extLst>
          </p:cNvPr>
          <p:cNvPicPr>
            <a:picLocks noChangeAspect="1"/>
          </p:cNvPicPr>
          <p:nvPr/>
        </p:nvPicPr>
        <p:blipFill rotWithShape="1">
          <a:blip r:embed="rId2"/>
          <a:srcRect l="2540" r="898"/>
          <a:stretch/>
        </p:blipFill>
        <p:spPr>
          <a:xfrm>
            <a:off x="643467" y="902411"/>
            <a:ext cx="3415612" cy="5053176"/>
          </a:xfrm>
          <a:prstGeom prst="rect">
            <a:avLst/>
          </a:prstGeom>
        </p:spPr>
      </p:pic>
      <p:grpSp>
        <p:nvGrpSpPr>
          <p:cNvPr id="24" name="Group 23">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25" name="Isosceles Triangle 24">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3440" y="1782981"/>
            <a:ext cx="6895092" cy="4393982"/>
          </a:xfrm>
          <a:prstGeom prst="rect">
            <a:avLst/>
          </a:prstGeom>
        </p:spPr>
        <p:txBody>
          <a:bodyPr vert="horz" lIns="91440" tIns="45720" rIns="91440" bIns="45720" rtlCol="0">
            <a:normAutofit/>
          </a:bodyPr>
          <a:lstStyle/>
          <a:p>
            <a:r>
              <a:rPr lang="en-US" sz="2000" dirty="0"/>
              <a:t>Describe how data were processed</a:t>
            </a:r>
          </a:p>
          <a:p>
            <a:pPr marL="0" indent="0">
              <a:buNone/>
            </a:pPr>
            <a:r>
              <a:rPr lang="en-US" sz="2000" dirty="0"/>
              <a:t>Deal with missing values, label target values</a:t>
            </a:r>
          </a:p>
          <a:p>
            <a:r>
              <a:rPr lang="en-US" sz="2000" dirty="0"/>
              <a:t>You need to present your data wrangling process using key phrases and flowcharts</a:t>
            </a:r>
          </a:p>
          <a:p>
            <a:r>
              <a:rPr lang="en-US" sz="2000" dirty="0"/>
              <a:t>Add the GitHub URL of your completed data wrangling related notebooks, as an external reference and peer-review purpose</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10</a:t>
            </a:fld>
            <a:endParaRPr lang="en-US" sz="1200">
              <a:solidFill>
                <a:schemeClr val="tx1">
                  <a:tint val="75000"/>
                </a:schemeClr>
              </a:solidFill>
              <a:latin typeface="+mn-lt"/>
            </a:endParaRPr>
          </a:p>
        </p:txBody>
      </p:sp>
      <p:grpSp>
        <p:nvGrpSpPr>
          <p:cNvPr id="28" name="Group 27">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Scatter point chart: we can observe and show relationships between two numeric variables. We can identify correlational relationships using this kind of chart.</a:t>
            </a:r>
          </a:p>
          <a:p>
            <a:pPr marL="0" indent="0">
              <a:lnSpc>
                <a:spcPct val="100000"/>
              </a:lnSpc>
              <a:spcBef>
                <a:spcPts val="1400"/>
              </a:spcBef>
              <a:buNone/>
            </a:pPr>
            <a:r>
              <a:rPr lang="en-US" sz="2200" dirty="0">
                <a:solidFill>
                  <a:schemeClr val="accent3">
                    <a:lumMod val="25000"/>
                  </a:schemeClr>
                </a:solidFill>
                <a:latin typeface="Abadi"/>
              </a:rPr>
              <a:t>Bar chart: This chart can show each data category in a frequency distribution, display relative numbers or proportions of multiple categories, and summarize a large data set in visual form.</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2805" y="1322347"/>
            <a:ext cx="10772806" cy="510486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distinct</a:t>
            </a:r>
            <a:r>
              <a:rPr lang="en-US" sz="1200" dirty="0"/>
              <a:t> </a:t>
            </a:r>
            <a:r>
              <a:rPr lang="en-US" sz="1200" dirty="0">
                <a:effectLst/>
              </a:rPr>
              <a:t>LAUNCH_SITE</a:t>
            </a:r>
            <a:r>
              <a:rPr lang="en-US" sz="1200" dirty="0"/>
              <a:t> </a:t>
            </a:r>
            <a:r>
              <a:rPr lang="en-US" sz="1200" b="1" dirty="0">
                <a:effectLst/>
              </a:rPr>
              <a:t>from</a:t>
            </a:r>
            <a:r>
              <a:rPr lang="en-US" sz="1200" dirty="0"/>
              <a:t> </a:t>
            </a:r>
            <a:r>
              <a:rPr lang="en-US" sz="1200" dirty="0">
                <a:effectLst/>
              </a:rPr>
              <a:t>SPACE1</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b="1" dirty="0">
                <a:effectLst/>
              </a:rPr>
              <a:t>*</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LAUNCH_SITE</a:t>
            </a:r>
            <a:r>
              <a:rPr lang="en-US" sz="1200" dirty="0"/>
              <a:t> </a:t>
            </a:r>
            <a:r>
              <a:rPr lang="en-US" sz="1200" dirty="0">
                <a:effectLst/>
              </a:rPr>
              <a:t>LIKE</a:t>
            </a:r>
            <a:r>
              <a:rPr lang="en-US" sz="1200" dirty="0"/>
              <a:t> </a:t>
            </a:r>
            <a:r>
              <a:rPr lang="en-US" sz="1200" dirty="0">
                <a:effectLst/>
              </a:rPr>
              <a:t>'CCA%'</a:t>
            </a:r>
            <a:r>
              <a:rPr lang="en-US" sz="1200" dirty="0"/>
              <a:t> </a:t>
            </a:r>
            <a:r>
              <a:rPr lang="en-US" sz="1200" dirty="0">
                <a:effectLst/>
              </a:rPr>
              <a:t>LIMIT</a:t>
            </a:r>
            <a:r>
              <a:rPr lang="en-US" sz="1200" dirty="0"/>
              <a:t> </a:t>
            </a:r>
            <a:r>
              <a:rPr lang="en-US" sz="1200" dirty="0">
                <a:effectLst/>
              </a:rPr>
              <a:t>5;</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sum(PAYLOAD_MASS__KG_)</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customer</a:t>
            </a:r>
            <a:r>
              <a:rPr lang="en-US" sz="1200" b="1" dirty="0">
                <a:effectLst/>
              </a:rPr>
              <a:t>=</a:t>
            </a:r>
            <a:r>
              <a:rPr lang="en-US" sz="1200" dirty="0">
                <a:effectLst/>
              </a:rPr>
              <a:t>'NASA (CRS)’;</a:t>
            </a:r>
            <a:endParaRPr lang="en-US" sz="1200" dirty="0"/>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avg(PAYLOAD_MASS__KG_)</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err="1">
                <a:effectLst/>
              </a:rPr>
              <a:t>booster_version</a:t>
            </a:r>
            <a:r>
              <a:rPr lang="en-US" sz="1200" dirty="0"/>
              <a:t> </a:t>
            </a:r>
            <a:r>
              <a:rPr lang="en-US" sz="1200" dirty="0">
                <a:effectLst/>
              </a:rPr>
              <a:t>LIKE</a:t>
            </a:r>
            <a:r>
              <a:rPr lang="en-US" sz="1200" dirty="0"/>
              <a:t> </a:t>
            </a:r>
            <a:r>
              <a:rPr lang="en-US" sz="1200" dirty="0">
                <a:effectLst/>
              </a:rPr>
              <a:t>'F9 v1.1’;</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DATE</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LANDING__OUTCOME</a:t>
            </a:r>
            <a:r>
              <a:rPr lang="en-US" sz="1200" b="1" dirty="0">
                <a:effectLst/>
              </a:rPr>
              <a:t>=</a:t>
            </a:r>
            <a:r>
              <a:rPr lang="en-US" sz="1200" dirty="0">
                <a:effectLst/>
              </a:rPr>
              <a:t>'Success (ground pad)'</a:t>
            </a:r>
            <a:r>
              <a:rPr lang="en-US" sz="1200" dirty="0"/>
              <a:t> </a:t>
            </a:r>
            <a:r>
              <a:rPr lang="en-US" sz="1200" dirty="0">
                <a:effectLst/>
              </a:rPr>
              <a:t>LIMIT</a:t>
            </a:r>
            <a:r>
              <a:rPr lang="en-US" sz="1200" dirty="0"/>
              <a:t> </a:t>
            </a:r>
            <a:r>
              <a:rPr lang="en-US" sz="1200" dirty="0">
                <a:effectLst/>
              </a:rPr>
              <a:t>1;</a:t>
            </a:r>
            <a:endParaRPr lang="en-US" sz="1200" dirty="0"/>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BOOSTER_VERSION</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LANDING__OUTCOME</a:t>
            </a:r>
            <a:r>
              <a:rPr lang="en-US" sz="1200" b="1" dirty="0">
                <a:effectLst/>
              </a:rPr>
              <a:t>=</a:t>
            </a:r>
            <a:r>
              <a:rPr lang="en-US" sz="1200" dirty="0">
                <a:effectLst/>
              </a:rPr>
              <a:t>'Success (drone ship)'</a:t>
            </a:r>
            <a:r>
              <a:rPr lang="en-US" sz="1200" dirty="0"/>
              <a:t> </a:t>
            </a:r>
            <a:r>
              <a:rPr lang="en-US" sz="1200" b="1" dirty="0">
                <a:effectLst/>
              </a:rPr>
              <a:t>and</a:t>
            </a:r>
            <a:r>
              <a:rPr lang="en-US" sz="1200" dirty="0"/>
              <a:t> </a:t>
            </a:r>
            <a:r>
              <a:rPr lang="en-US" sz="1200" dirty="0">
                <a:effectLst/>
              </a:rPr>
              <a:t>PAYLOAD_MASS__KG_</a:t>
            </a:r>
            <a:r>
              <a:rPr lang="en-US" sz="1200" dirty="0"/>
              <a:t> </a:t>
            </a:r>
            <a:r>
              <a:rPr lang="en-US" sz="1200" b="1" dirty="0">
                <a:effectLst/>
              </a:rPr>
              <a:t>&gt;</a:t>
            </a:r>
            <a:r>
              <a:rPr lang="en-US" sz="1200" dirty="0"/>
              <a:t> </a:t>
            </a:r>
            <a:r>
              <a:rPr lang="en-US" sz="1200" dirty="0">
                <a:effectLst/>
              </a:rPr>
              <a:t>4000</a:t>
            </a:r>
            <a:r>
              <a:rPr lang="en-US" sz="1200" dirty="0"/>
              <a:t> </a:t>
            </a:r>
            <a:r>
              <a:rPr lang="en-US" sz="1200" b="1" dirty="0">
                <a:effectLst/>
              </a:rPr>
              <a:t>and</a:t>
            </a:r>
            <a:r>
              <a:rPr lang="en-US" sz="1200" dirty="0"/>
              <a:t> </a:t>
            </a:r>
            <a:r>
              <a:rPr lang="en-US" sz="1200" dirty="0">
                <a:effectLst/>
              </a:rPr>
              <a:t>PAYLOAD_MASS__KG_</a:t>
            </a:r>
            <a:r>
              <a:rPr lang="en-US" sz="1200" dirty="0"/>
              <a:t> </a:t>
            </a:r>
            <a:r>
              <a:rPr lang="en-US" sz="1200" b="1" dirty="0">
                <a:effectLst/>
              </a:rPr>
              <a:t>&lt;</a:t>
            </a:r>
            <a:r>
              <a:rPr lang="en-US" sz="1200" dirty="0"/>
              <a:t> </a:t>
            </a:r>
            <a:r>
              <a:rPr lang="en-US" sz="1200" dirty="0">
                <a:effectLst/>
              </a:rPr>
              <a:t>6000;</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a:effectLst/>
              </a:rPr>
              <a:t>count(case</a:t>
            </a:r>
            <a:r>
              <a:rPr lang="en-US" sz="1200" dirty="0"/>
              <a:t> </a:t>
            </a:r>
            <a:r>
              <a:rPr lang="en-US" sz="1200" dirty="0">
                <a:effectLst/>
              </a:rPr>
              <a:t>when</a:t>
            </a:r>
            <a:r>
              <a:rPr lang="en-US" sz="1200" dirty="0"/>
              <a:t> </a:t>
            </a:r>
            <a:r>
              <a:rPr lang="en-US" sz="1200" dirty="0">
                <a:effectLst/>
              </a:rPr>
              <a:t>LANDING__OUTCOME</a:t>
            </a:r>
            <a:r>
              <a:rPr lang="en-US" sz="1200" dirty="0"/>
              <a:t> </a:t>
            </a:r>
            <a:r>
              <a:rPr lang="en-US" sz="1200" dirty="0">
                <a:effectLst/>
              </a:rPr>
              <a:t>LIKE</a:t>
            </a:r>
            <a:r>
              <a:rPr lang="en-US" sz="1200" dirty="0"/>
              <a:t> </a:t>
            </a:r>
            <a:r>
              <a:rPr lang="en-US" sz="1200" dirty="0">
                <a:effectLst/>
              </a:rPr>
              <a:t>'Success%'</a:t>
            </a:r>
            <a:r>
              <a:rPr lang="en-US" sz="1200" dirty="0"/>
              <a:t> </a:t>
            </a:r>
            <a:r>
              <a:rPr lang="en-US" sz="1200" dirty="0">
                <a:effectLst/>
              </a:rPr>
              <a:t>then</a:t>
            </a:r>
            <a:r>
              <a:rPr lang="en-US" sz="1200" dirty="0"/>
              <a:t> </a:t>
            </a:r>
            <a:r>
              <a:rPr lang="en-US" sz="1200" dirty="0">
                <a:effectLst/>
              </a:rPr>
              <a:t>1</a:t>
            </a:r>
            <a:r>
              <a:rPr lang="en-US" sz="1200" dirty="0"/>
              <a:t> </a:t>
            </a:r>
            <a:r>
              <a:rPr lang="en-US" sz="1200" b="1" dirty="0">
                <a:effectLst/>
              </a:rPr>
              <a:t>else</a:t>
            </a:r>
            <a:r>
              <a:rPr lang="en-US" sz="1200" dirty="0"/>
              <a:t> </a:t>
            </a:r>
            <a:r>
              <a:rPr lang="en-US" sz="1200" dirty="0">
                <a:effectLst/>
              </a:rPr>
              <a:t>null</a:t>
            </a:r>
            <a:r>
              <a:rPr lang="en-US" sz="1200" dirty="0"/>
              <a:t> </a:t>
            </a:r>
            <a:r>
              <a:rPr lang="en-US" sz="1200" dirty="0">
                <a:effectLst/>
              </a:rPr>
              <a:t>end)</a:t>
            </a:r>
            <a:r>
              <a:rPr lang="en-US" sz="1200" dirty="0"/>
              <a:t> </a:t>
            </a:r>
            <a:r>
              <a:rPr lang="en-US" sz="1200" b="1" dirty="0">
                <a:effectLst/>
              </a:rPr>
              <a:t>as</a:t>
            </a:r>
            <a:r>
              <a:rPr lang="en-US" sz="1200" dirty="0"/>
              <a:t> </a:t>
            </a:r>
            <a:r>
              <a:rPr lang="en-US" sz="1200" dirty="0">
                <a:effectLst/>
              </a:rPr>
              <a:t>success,</a:t>
            </a:r>
            <a:r>
              <a:rPr lang="en-US" sz="1200" dirty="0"/>
              <a:t> </a:t>
            </a:r>
            <a:r>
              <a:rPr lang="en-US" sz="1200" dirty="0">
                <a:effectLst/>
              </a:rPr>
              <a:t>count(case</a:t>
            </a:r>
            <a:r>
              <a:rPr lang="en-US" sz="1200" dirty="0"/>
              <a:t> </a:t>
            </a:r>
            <a:r>
              <a:rPr lang="en-US" sz="1200" dirty="0">
                <a:effectLst/>
              </a:rPr>
              <a:t>when</a:t>
            </a:r>
            <a:r>
              <a:rPr lang="en-US" sz="1200" dirty="0"/>
              <a:t> </a:t>
            </a:r>
            <a:r>
              <a:rPr lang="en-US" sz="1200" dirty="0">
                <a:effectLst/>
              </a:rPr>
              <a:t>LANDING__OUTCOME</a:t>
            </a:r>
            <a:r>
              <a:rPr lang="en-US" sz="1200" dirty="0"/>
              <a:t> </a:t>
            </a:r>
            <a:r>
              <a:rPr lang="en-US" sz="1200" dirty="0">
                <a:effectLst/>
              </a:rPr>
              <a:t>LIKE</a:t>
            </a:r>
            <a:r>
              <a:rPr lang="en-US" sz="1200" dirty="0"/>
              <a:t> </a:t>
            </a:r>
            <a:r>
              <a:rPr lang="en-US" sz="1200" dirty="0">
                <a:effectLst/>
              </a:rPr>
              <a:t>'Failure%'</a:t>
            </a:r>
            <a:r>
              <a:rPr lang="en-US" sz="1200" dirty="0"/>
              <a:t> </a:t>
            </a:r>
            <a:r>
              <a:rPr lang="en-US" sz="1200" dirty="0">
                <a:effectLst/>
              </a:rPr>
              <a:t>then</a:t>
            </a:r>
            <a:r>
              <a:rPr lang="en-US" sz="1200" dirty="0"/>
              <a:t> </a:t>
            </a:r>
            <a:r>
              <a:rPr lang="en-US" sz="1200" dirty="0">
                <a:effectLst/>
              </a:rPr>
              <a:t>1</a:t>
            </a:r>
            <a:r>
              <a:rPr lang="en-US" sz="1200" dirty="0"/>
              <a:t> </a:t>
            </a:r>
            <a:r>
              <a:rPr lang="en-US" sz="1200" b="1" dirty="0">
                <a:effectLst/>
              </a:rPr>
              <a:t>else</a:t>
            </a:r>
            <a:r>
              <a:rPr lang="en-US" sz="1200" dirty="0"/>
              <a:t> </a:t>
            </a:r>
            <a:r>
              <a:rPr lang="en-US" sz="1200" dirty="0">
                <a:effectLst/>
              </a:rPr>
              <a:t>null</a:t>
            </a:r>
            <a:r>
              <a:rPr lang="en-US" sz="1200" dirty="0"/>
              <a:t> </a:t>
            </a:r>
            <a:r>
              <a:rPr lang="en-US" sz="1200" dirty="0">
                <a:effectLst/>
              </a:rPr>
              <a:t>end)</a:t>
            </a:r>
            <a:r>
              <a:rPr lang="en-US" sz="1200" dirty="0"/>
              <a:t> </a:t>
            </a:r>
            <a:r>
              <a:rPr lang="en-US" sz="1200" b="1" dirty="0">
                <a:effectLst/>
              </a:rPr>
              <a:t>as</a:t>
            </a:r>
            <a:r>
              <a:rPr lang="en-US" sz="1200" dirty="0"/>
              <a:t> </a:t>
            </a:r>
            <a:r>
              <a:rPr lang="en-US" sz="1200" dirty="0">
                <a:effectLst/>
              </a:rPr>
              <a:t>failure</a:t>
            </a:r>
            <a:r>
              <a:rPr lang="en-US" sz="1200" dirty="0"/>
              <a:t> </a:t>
            </a:r>
            <a:r>
              <a:rPr lang="en-US" sz="1200" b="1" dirty="0">
                <a:effectLst/>
              </a:rPr>
              <a:t>from</a:t>
            </a:r>
            <a:r>
              <a:rPr lang="en-US" sz="1200" dirty="0"/>
              <a:t> </a:t>
            </a:r>
            <a:r>
              <a:rPr lang="en-US" sz="1200" dirty="0">
                <a:effectLst/>
              </a:rPr>
              <a:t>SPACE1;</a:t>
            </a:r>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err="1">
                <a:effectLst/>
              </a:rPr>
              <a:t>booster_version</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PAYLOAD_MASS__KG_</a:t>
            </a:r>
            <a:r>
              <a:rPr lang="en-US" sz="1200" dirty="0"/>
              <a:t> </a:t>
            </a:r>
            <a:r>
              <a:rPr lang="en-US" sz="1200" b="1" dirty="0">
                <a:effectLst/>
              </a:rPr>
              <a:t>&gt;=</a:t>
            </a:r>
            <a:r>
              <a:rPr lang="en-US" sz="1200" dirty="0"/>
              <a:t> </a:t>
            </a:r>
            <a:r>
              <a:rPr lang="en-US" sz="1200" dirty="0">
                <a:effectLst/>
              </a:rPr>
              <a:t>(select</a:t>
            </a:r>
            <a:r>
              <a:rPr lang="en-US" sz="1200" dirty="0"/>
              <a:t> </a:t>
            </a:r>
            <a:r>
              <a:rPr lang="en-US" sz="1200" dirty="0">
                <a:effectLst/>
              </a:rPr>
              <a:t>max(PAYLOAD_MASS__KG_)</a:t>
            </a:r>
            <a:r>
              <a:rPr lang="en-US" sz="1200" dirty="0"/>
              <a:t> </a:t>
            </a:r>
            <a:r>
              <a:rPr lang="en-US" sz="1200" b="1" dirty="0">
                <a:effectLst/>
              </a:rPr>
              <a:t>from</a:t>
            </a:r>
            <a:r>
              <a:rPr lang="en-US" sz="1200" dirty="0"/>
              <a:t> </a:t>
            </a:r>
            <a:r>
              <a:rPr lang="en-US" sz="1200" dirty="0">
                <a:effectLst/>
              </a:rPr>
              <a:t>space1);</a:t>
            </a:r>
            <a:endParaRPr lang="en-US" sz="1200" dirty="0"/>
          </a:p>
          <a:p>
            <a:pPr>
              <a:lnSpc>
                <a:spcPct val="100000"/>
              </a:lnSpc>
              <a:spcBef>
                <a:spcPts val="1400"/>
              </a:spcBef>
            </a:pPr>
            <a:r>
              <a:rPr lang="en-US" sz="1200" b="1" dirty="0">
                <a:effectLst/>
              </a:rPr>
              <a:t>%</a:t>
            </a:r>
            <a:r>
              <a:rPr lang="en-US" sz="1200" dirty="0" err="1">
                <a:effectLst/>
              </a:rPr>
              <a:t>sql</a:t>
            </a:r>
            <a:r>
              <a:rPr lang="en-US" sz="1200" dirty="0"/>
              <a:t> </a:t>
            </a:r>
            <a:r>
              <a:rPr lang="en-US" sz="1200" dirty="0">
                <a:effectLst/>
              </a:rPr>
              <a:t>select</a:t>
            </a:r>
            <a:r>
              <a:rPr lang="en-US" sz="1200" dirty="0"/>
              <a:t> </a:t>
            </a:r>
            <a:r>
              <a:rPr lang="en-US" sz="1200" dirty="0" err="1">
                <a:effectLst/>
              </a:rPr>
              <a:t>landing__outcome</a:t>
            </a:r>
            <a:r>
              <a:rPr lang="en-US" sz="1200" dirty="0">
                <a:effectLst/>
              </a:rPr>
              <a:t>,</a:t>
            </a:r>
            <a:r>
              <a:rPr lang="en-US" sz="1200" dirty="0"/>
              <a:t> </a:t>
            </a:r>
            <a:r>
              <a:rPr lang="en-US" sz="1200" dirty="0" err="1">
                <a:effectLst/>
              </a:rPr>
              <a:t>booster_version</a:t>
            </a:r>
            <a:r>
              <a:rPr lang="en-US" sz="1200" dirty="0">
                <a:effectLst/>
              </a:rPr>
              <a:t>,</a:t>
            </a:r>
            <a:r>
              <a:rPr lang="en-US" sz="1200" dirty="0"/>
              <a:t> </a:t>
            </a:r>
            <a:r>
              <a:rPr lang="en-US" sz="1200" dirty="0" err="1">
                <a:effectLst/>
              </a:rPr>
              <a:t>launch_site</a:t>
            </a:r>
            <a:r>
              <a:rPr lang="en-US" sz="1200" dirty="0"/>
              <a:t> </a:t>
            </a:r>
            <a:r>
              <a:rPr lang="en-US" sz="1200" b="1" dirty="0">
                <a:effectLst/>
              </a:rPr>
              <a:t>from</a:t>
            </a:r>
            <a:r>
              <a:rPr lang="en-US" sz="1200" dirty="0"/>
              <a:t> </a:t>
            </a:r>
            <a:r>
              <a:rPr lang="en-US" sz="1200" dirty="0">
                <a:effectLst/>
              </a:rPr>
              <a:t>space1</a:t>
            </a:r>
            <a:r>
              <a:rPr lang="en-US" sz="1200" dirty="0"/>
              <a:t> </a:t>
            </a:r>
            <a:r>
              <a:rPr lang="en-US" sz="1200" dirty="0">
                <a:effectLst/>
              </a:rPr>
              <a:t>where</a:t>
            </a:r>
            <a:r>
              <a:rPr lang="en-US" sz="1200" dirty="0"/>
              <a:t> </a:t>
            </a:r>
            <a:r>
              <a:rPr lang="en-US" sz="1200" dirty="0">
                <a:effectLst/>
              </a:rPr>
              <a:t>date</a:t>
            </a:r>
            <a:r>
              <a:rPr lang="en-US" sz="1200" dirty="0"/>
              <a:t> </a:t>
            </a:r>
            <a:r>
              <a:rPr lang="en-US" sz="1200" dirty="0">
                <a:effectLst/>
              </a:rPr>
              <a:t>like</a:t>
            </a:r>
            <a:r>
              <a:rPr lang="en-US" sz="1200" dirty="0"/>
              <a:t> </a:t>
            </a:r>
            <a:r>
              <a:rPr lang="en-US" sz="1200" dirty="0">
                <a:effectLst/>
              </a:rPr>
              <a:t>'%2015'</a:t>
            </a:r>
            <a:r>
              <a:rPr lang="en-US" sz="1200" dirty="0"/>
              <a:t> </a:t>
            </a:r>
            <a:r>
              <a:rPr lang="en-US" sz="1200" b="1" dirty="0">
                <a:effectLst/>
              </a:rPr>
              <a:t>and</a:t>
            </a:r>
            <a:r>
              <a:rPr lang="en-US" sz="1200" dirty="0"/>
              <a:t> </a:t>
            </a:r>
            <a:r>
              <a:rPr lang="en-US" sz="1200" dirty="0" err="1">
                <a:effectLst/>
              </a:rPr>
              <a:t>landing__outcome</a:t>
            </a:r>
            <a:r>
              <a:rPr lang="en-US" sz="1200" dirty="0"/>
              <a:t> </a:t>
            </a:r>
            <a:r>
              <a:rPr lang="en-US" sz="1200" b="1" dirty="0">
                <a:effectLst/>
              </a:rPr>
              <a:t>=</a:t>
            </a:r>
            <a:r>
              <a:rPr lang="en-US" sz="1200" dirty="0"/>
              <a:t> </a:t>
            </a:r>
            <a:r>
              <a:rPr lang="en-US" sz="1200" dirty="0">
                <a:effectLst/>
              </a:rPr>
              <a:t>'Failure (drone ship)’;</a:t>
            </a:r>
          </a:p>
          <a:p>
            <a:pPr>
              <a:lnSpc>
                <a:spcPct val="100000"/>
              </a:lnSpc>
              <a:spcBef>
                <a:spcPts val="1400"/>
              </a:spcBef>
            </a:pPr>
            <a:r>
              <a:rPr lang="en-US" sz="1000" b="1" dirty="0">
                <a:effectLst/>
              </a:rPr>
              <a:t>%</a:t>
            </a:r>
            <a:r>
              <a:rPr lang="en-US" sz="1000" dirty="0" err="1">
                <a:effectLst/>
              </a:rPr>
              <a:t>sql</a:t>
            </a:r>
            <a:r>
              <a:rPr lang="en-US" sz="1000" dirty="0"/>
              <a:t> </a:t>
            </a:r>
            <a:r>
              <a:rPr lang="en-US" sz="1000" dirty="0">
                <a:effectLst/>
              </a:rPr>
              <a:t>select</a:t>
            </a:r>
            <a:r>
              <a:rPr lang="en-US" sz="1000" dirty="0"/>
              <a:t> </a:t>
            </a:r>
            <a:r>
              <a:rPr lang="en-US" sz="1000" dirty="0">
                <a:effectLst/>
              </a:rPr>
              <a:t>count(</a:t>
            </a:r>
            <a:r>
              <a:rPr lang="en-US" sz="1000" b="1" dirty="0">
                <a:effectLst/>
              </a:rPr>
              <a:t>*</a:t>
            </a:r>
            <a:r>
              <a:rPr lang="en-US" sz="1000" dirty="0">
                <a:effectLst/>
              </a:rPr>
              <a:t>)</a:t>
            </a:r>
            <a:r>
              <a:rPr lang="en-US" sz="1000" dirty="0"/>
              <a:t> </a:t>
            </a:r>
            <a:r>
              <a:rPr lang="en-US" sz="1000" b="1" dirty="0">
                <a:effectLst/>
              </a:rPr>
              <a:t>as</a:t>
            </a:r>
            <a:r>
              <a:rPr lang="en-US" sz="1000" dirty="0"/>
              <a:t> </a:t>
            </a:r>
            <a:r>
              <a:rPr lang="en-US" sz="1000" dirty="0">
                <a:effectLst/>
              </a:rPr>
              <a:t>total,</a:t>
            </a:r>
            <a:r>
              <a:rPr lang="en-US" sz="1000" dirty="0"/>
              <a:t> </a:t>
            </a:r>
            <a:r>
              <a:rPr lang="en-US" sz="1000" dirty="0" err="1">
                <a:effectLst/>
              </a:rPr>
              <a:t>landing__outcome</a:t>
            </a:r>
            <a:r>
              <a:rPr lang="en-US" sz="1000" dirty="0"/>
              <a:t> </a:t>
            </a:r>
            <a:r>
              <a:rPr lang="en-US" sz="1000" b="1" dirty="0">
                <a:effectLst/>
              </a:rPr>
              <a:t>from</a:t>
            </a:r>
            <a:r>
              <a:rPr lang="en-US" sz="1000" dirty="0"/>
              <a:t> </a:t>
            </a:r>
            <a:r>
              <a:rPr lang="en-US" sz="1000" dirty="0">
                <a:effectLst/>
              </a:rPr>
              <a:t>space1</a:t>
            </a:r>
            <a:r>
              <a:rPr lang="en-US" sz="1000" dirty="0"/>
              <a:t> </a:t>
            </a:r>
            <a:r>
              <a:rPr lang="en-US" sz="1000" dirty="0">
                <a:effectLst/>
              </a:rPr>
              <a:t>where</a:t>
            </a:r>
            <a:r>
              <a:rPr lang="en-US" sz="1000" dirty="0"/>
              <a:t> </a:t>
            </a:r>
            <a:r>
              <a:rPr lang="en-US" sz="1000" dirty="0">
                <a:effectLst/>
              </a:rPr>
              <a:t>date</a:t>
            </a:r>
            <a:r>
              <a:rPr lang="en-US" sz="1000" dirty="0"/>
              <a:t> </a:t>
            </a:r>
            <a:r>
              <a:rPr lang="en-US" sz="1000" dirty="0">
                <a:effectLst/>
              </a:rPr>
              <a:t>between</a:t>
            </a:r>
            <a:r>
              <a:rPr lang="en-US" sz="1000" dirty="0"/>
              <a:t> </a:t>
            </a:r>
            <a:r>
              <a:rPr lang="en-US" sz="1000" dirty="0">
                <a:effectLst/>
              </a:rPr>
              <a:t>'04/06/2010'</a:t>
            </a:r>
            <a:r>
              <a:rPr lang="en-US" sz="1000" dirty="0"/>
              <a:t> </a:t>
            </a:r>
            <a:r>
              <a:rPr lang="en-US" sz="1000" b="1" dirty="0">
                <a:effectLst/>
              </a:rPr>
              <a:t>and</a:t>
            </a:r>
            <a:r>
              <a:rPr lang="en-US" sz="1000" dirty="0"/>
              <a:t> </a:t>
            </a:r>
            <a:r>
              <a:rPr lang="en-US" sz="1000" dirty="0">
                <a:effectLst/>
              </a:rPr>
              <a:t>'20/03/2017'</a:t>
            </a:r>
            <a:r>
              <a:rPr lang="en-US" sz="1000" dirty="0"/>
              <a:t> </a:t>
            </a:r>
            <a:r>
              <a:rPr lang="en-US" sz="1000" dirty="0">
                <a:effectLst/>
              </a:rPr>
              <a:t>group</a:t>
            </a:r>
            <a:r>
              <a:rPr lang="en-US" sz="1000" dirty="0"/>
              <a:t> </a:t>
            </a:r>
            <a:r>
              <a:rPr lang="en-US" sz="1000" dirty="0">
                <a:effectLst/>
              </a:rPr>
              <a:t>by</a:t>
            </a:r>
            <a:r>
              <a:rPr lang="en-US" sz="1000" dirty="0"/>
              <a:t> </a:t>
            </a:r>
            <a:r>
              <a:rPr lang="en-US" sz="1000" dirty="0" err="1">
                <a:effectLst/>
              </a:rPr>
              <a:t>landing__outcome</a:t>
            </a:r>
            <a:r>
              <a:rPr lang="en-US" sz="1000" dirty="0"/>
              <a:t> </a:t>
            </a:r>
            <a:r>
              <a:rPr lang="en-US" sz="1000" dirty="0">
                <a:effectLst/>
              </a:rPr>
              <a:t>order</a:t>
            </a:r>
            <a:r>
              <a:rPr lang="en-US" sz="1000" dirty="0"/>
              <a:t> </a:t>
            </a:r>
            <a:r>
              <a:rPr lang="en-US" sz="1000" dirty="0">
                <a:effectLst/>
              </a:rPr>
              <a:t>by</a:t>
            </a:r>
            <a:r>
              <a:rPr lang="en-US" sz="1000" dirty="0"/>
              <a:t> </a:t>
            </a:r>
            <a:r>
              <a:rPr lang="en-US" sz="1000" dirty="0">
                <a:effectLst/>
              </a:rPr>
              <a:t>total</a:t>
            </a:r>
            <a:r>
              <a:rPr lang="en-US" sz="1000" dirty="0"/>
              <a:t> </a:t>
            </a:r>
            <a:r>
              <a:rPr lang="en-US" sz="1000" dirty="0">
                <a:effectLst/>
              </a:rPr>
              <a:t>desc</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Markers: present data on a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Circles: show the range of the city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Lines: show the distance between two position</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Pie Chart: display relative proportions of multiple classes of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Point Plot: allow you to compare two seemingly unrelated variables and determine the relationship between them.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marL="0" indent="0">
              <a:buNone/>
            </a:pPr>
            <a:r>
              <a:rPr lang="en-US" sz="2000" dirty="0"/>
              <a:t>I standardized data and split data into train set and test set. I set some possible values for every parameters. I created grid search object and classification model. The grid search object can help me find the best parameter for that model. Then I calculate accuracy on each model and compare them to find the best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31EEE1A-F3B2-D667-F50B-00FD4D5E10AC}"/>
              </a:ext>
            </a:extLst>
          </p:cNvPr>
          <p:cNvPicPr>
            <a:picLocks noChangeAspect="1"/>
          </p:cNvPicPr>
          <p:nvPr/>
        </p:nvPicPr>
        <p:blipFill>
          <a:blip r:embed="rId3"/>
          <a:stretch>
            <a:fillRect/>
          </a:stretch>
        </p:blipFill>
        <p:spPr>
          <a:xfrm>
            <a:off x="385004" y="5488040"/>
            <a:ext cx="10515599" cy="107506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a:t>
            </a:r>
          </a:p>
        </p:txBody>
      </p:sp>
      <p:sp>
        <p:nvSpPr>
          <p:cNvPr id="19" name="Rectangle 1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581144" y="510047"/>
            <a:ext cx="6858000"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a:solidFill>
                  <a:schemeClr val="tx1"/>
                </a:solidFill>
                <a:latin typeface="+mn-lt"/>
              </a:rPr>
              <a:t>Exploratory data analysis results</a:t>
            </a:r>
          </a:p>
          <a:p>
            <a:pPr>
              <a:spcBef>
                <a:spcPts val="1400"/>
              </a:spcBef>
              <a:buFont typeface="Arial" panose="020B0604020202020204" pitchFamily="34" charset="0"/>
              <a:buChar char="•"/>
            </a:pPr>
            <a:r>
              <a:rPr lang="en-US" sz="1800">
                <a:solidFill>
                  <a:schemeClr val="tx1"/>
                </a:solidFill>
                <a:latin typeface="+mn-lt"/>
              </a:rPr>
              <a:t>Interactive analytics demo in screenshots</a:t>
            </a:r>
          </a:p>
          <a:p>
            <a:pPr>
              <a:spcBef>
                <a:spcPts val="1400"/>
              </a:spcBef>
              <a:buFont typeface="Arial" panose="020B0604020202020204" pitchFamily="34" charset="0"/>
              <a:buChar char="•"/>
            </a:pPr>
            <a:r>
              <a:rPr lang="en-US" sz="1800">
                <a:solidFill>
                  <a:schemeClr val="tx1"/>
                </a:solidFill>
                <a:latin typeface="+mn-lt"/>
              </a:rPr>
              <a:t>Predictive analysis results</a:t>
            </a:r>
          </a:p>
          <a:p>
            <a:pPr marL="0">
              <a:spcBef>
                <a:spcPts val="1400"/>
              </a:spcBef>
              <a:buFont typeface="Arial" panose="020B0604020202020204" pitchFamily="34" charset="0"/>
              <a:buChar char="•"/>
            </a:pPr>
            <a:r>
              <a:rPr lang="en-US" sz="1800">
                <a:solidFill>
                  <a:schemeClr val="tx1"/>
                </a:solidFill>
                <a:latin typeface="+mn-lt"/>
              </a:rPr>
              <a:t>I have trained three models: logistic regression, svm and knn.</a:t>
            </a:r>
          </a:p>
          <a:p>
            <a:pPr marL="457200" lvl="1">
              <a:buFont typeface="Arial" panose="020B0604020202020204" pitchFamily="34" charset="0"/>
              <a:buChar char="•"/>
            </a:pPr>
            <a:endParaRPr lang="en-US" sz="1800">
              <a:solidFill>
                <a:schemeClr val="tx1"/>
              </a:solidFill>
              <a:latin typeface="+mn-lt"/>
            </a:endParaRPr>
          </a:p>
        </p:txBody>
      </p:sp>
      <p:pic>
        <p:nvPicPr>
          <p:cNvPr id="3" name="Picture 2" descr="Graphical user interface, application&#10;&#10;Description automatically generated">
            <a:extLst>
              <a:ext uri="{FF2B5EF4-FFF2-40B4-BE49-F238E27FC236}">
                <a16:creationId xmlns:a16="http://schemas.microsoft.com/office/drawing/2014/main" id="{44D4BEE2-5404-C07E-5F49-EC28D587036B}"/>
              </a:ext>
            </a:extLst>
          </p:cNvPr>
          <p:cNvPicPr>
            <a:picLocks noChangeAspect="1"/>
          </p:cNvPicPr>
          <p:nvPr/>
        </p:nvPicPr>
        <p:blipFill>
          <a:blip r:embed="rId3"/>
          <a:stretch>
            <a:fillRect/>
          </a:stretch>
        </p:blipFill>
        <p:spPr>
          <a:xfrm>
            <a:off x="557784" y="3498642"/>
            <a:ext cx="3584448" cy="1854952"/>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390F8CD1-DCB7-F401-1713-4C5B52C32670}"/>
              </a:ext>
            </a:extLst>
          </p:cNvPr>
          <p:cNvPicPr>
            <a:picLocks noChangeAspect="1"/>
          </p:cNvPicPr>
          <p:nvPr/>
        </p:nvPicPr>
        <p:blipFill>
          <a:blip r:embed="rId4"/>
          <a:stretch>
            <a:fillRect/>
          </a:stretch>
        </p:blipFill>
        <p:spPr>
          <a:xfrm>
            <a:off x="4347599" y="3503123"/>
            <a:ext cx="3584448" cy="184599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F220D5C-63B8-05A0-DA05-C087E18C6CD1}"/>
              </a:ext>
            </a:extLst>
          </p:cNvPr>
          <p:cNvPicPr>
            <a:picLocks noChangeAspect="1"/>
          </p:cNvPicPr>
          <p:nvPr/>
        </p:nvPicPr>
        <p:blipFill>
          <a:blip r:embed="rId5"/>
          <a:stretch>
            <a:fillRect/>
          </a:stretch>
        </p:blipFill>
        <p:spPr>
          <a:xfrm>
            <a:off x="8137415" y="3521045"/>
            <a:ext cx="3584448" cy="1810146"/>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Show a scatter plot of Flight Number vs. Launch Site</a:t>
            </a:r>
          </a:p>
          <a:p>
            <a:pPr>
              <a:spcBef>
                <a:spcPts val="1400"/>
              </a:spcBef>
            </a:pPr>
            <a:endParaRPr lang="en-US" sz="1800" dirty="0"/>
          </a:p>
          <a:p>
            <a:pPr>
              <a:spcBef>
                <a:spcPts val="1400"/>
              </a:spcBef>
            </a:pPr>
            <a:r>
              <a:rPr lang="en-US" sz="1800" dirty="0"/>
              <a:t>Show the screenshot of the scatter plot with explanations</a:t>
            </a:r>
          </a:p>
        </p:txBody>
      </p:sp>
      <p:pic>
        <p:nvPicPr>
          <p:cNvPr id="6" name="Picture 5" descr="Chart, scatter chart&#10;&#10;Description automatically generated">
            <a:extLst>
              <a:ext uri="{FF2B5EF4-FFF2-40B4-BE49-F238E27FC236}">
                <a16:creationId xmlns:a16="http://schemas.microsoft.com/office/drawing/2014/main" id="{54B6A244-D567-2145-0488-FDC81F0FE048}"/>
              </a:ext>
            </a:extLst>
          </p:cNvPr>
          <p:cNvPicPr>
            <a:picLocks noChangeAspect="1"/>
          </p:cNvPicPr>
          <p:nvPr/>
        </p:nvPicPr>
        <p:blipFill>
          <a:blip r:embed="rId3"/>
          <a:stretch>
            <a:fillRect/>
          </a:stretch>
        </p:blipFill>
        <p:spPr>
          <a:xfrm>
            <a:off x="557784" y="3359506"/>
            <a:ext cx="11164824" cy="22329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D259AE7C-92A0-589F-B933-2F003CC64561}"/>
              </a:ext>
            </a:extLst>
          </p:cNvPr>
          <p:cNvSpPr txBox="1"/>
          <p:nvPr/>
        </p:nvSpPr>
        <p:spPr>
          <a:xfrm>
            <a:off x="661520" y="5813948"/>
            <a:ext cx="10953237" cy="646331"/>
          </a:xfrm>
          <a:prstGeom prst="rect">
            <a:avLst/>
          </a:prstGeom>
          <a:noFill/>
        </p:spPr>
        <p:txBody>
          <a:bodyPr wrap="square" rtlCol="0">
            <a:spAutoFit/>
          </a:bodyPr>
          <a:lstStyle/>
          <a:p>
            <a:r>
              <a:rPr lang="en-CN" dirty="0"/>
              <a:t>Most Flight launch at CCAFS SLC 40. CCAFS SLC 40 is a famous launch site. Many unsuccessful flights launch at CCAFS SLC 40.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plot of Payload vs. Launch Site</a:t>
            </a:r>
          </a:p>
          <a:p>
            <a:pPr>
              <a:spcBef>
                <a:spcPts val="1400"/>
              </a:spcBef>
            </a:pPr>
            <a:endParaRPr lang="en-US" sz="1800"/>
          </a:p>
          <a:p>
            <a:pPr>
              <a:spcBef>
                <a:spcPts val="1400"/>
              </a:spcBef>
            </a:pPr>
            <a:r>
              <a:rPr lang="en-US" sz="1800"/>
              <a:t>Show the screenshot of the scatter plot with explanations</a:t>
            </a:r>
          </a:p>
        </p:txBody>
      </p:sp>
      <p:pic>
        <p:nvPicPr>
          <p:cNvPr id="6" name="Picture 5" descr="Scatter chart&#10;&#10;Description automatically generated with medium confidence">
            <a:extLst>
              <a:ext uri="{FF2B5EF4-FFF2-40B4-BE49-F238E27FC236}">
                <a16:creationId xmlns:a16="http://schemas.microsoft.com/office/drawing/2014/main" id="{452985D2-2111-A545-3F4B-95E056370424}"/>
              </a:ext>
            </a:extLst>
          </p:cNvPr>
          <p:cNvPicPr>
            <a:picLocks noChangeAspect="1"/>
          </p:cNvPicPr>
          <p:nvPr/>
        </p:nvPicPr>
        <p:blipFill>
          <a:blip r:embed="rId2"/>
          <a:stretch>
            <a:fillRect/>
          </a:stretch>
        </p:blipFill>
        <p:spPr>
          <a:xfrm>
            <a:off x="557784" y="3387419"/>
            <a:ext cx="11164824" cy="21771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59F4715D-A339-AE33-7FCA-BE68BE850374}"/>
              </a:ext>
            </a:extLst>
          </p:cNvPr>
          <p:cNvSpPr txBox="1"/>
          <p:nvPr/>
        </p:nvSpPr>
        <p:spPr>
          <a:xfrm>
            <a:off x="618424" y="5564557"/>
            <a:ext cx="10735376" cy="369332"/>
          </a:xfrm>
          <a:prstGeom prst="rect">
            <a:avLst/>
          </a:prstGeom>
          <a:noFill/>
        </p:spPr>
        <p:txBody>
          <a:bodyPr wrap="square" rtlCol="0">
            <a:spAutoFit/>
          </a:bodyPr>
          <a:lstStyle/>
          <a:p>
            <a:r>
              <a:rPr lang="en-CN" dirty="0"/>
              <a:t>Most flights have less than 8000 pay load mass. Most flights launch at CCAPFS SLC 40.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Show a bar chart for the success rate of each orbit type</a:t>
            </a:r>
          </a:p>
          <a:p>
            <a:pPr>
              <a:spcBef>
                <a:spcPts val="1400"/>
              </a:spcBef>
            </a:pPr>
            <a:endParaRPr lang="en-US" sz="2200"/>
          </a:p>
          <a:p>
            <a:pPr>
              <a:spcBef>
                <a:spcPts val="1400"/>
              </a:spcBef>
            </a:pPr>
            <a:r>
              <a:rPr lang="en-US" sz="2200"/>
              <a:t>Show the screenshot of the scatter plot with explanations</a:t>
            </a:r>
          </a:p>
        </p:txBody>
      </p:sp>
      <p:pic>
        <p:nvPicPr>
          <p:cNvPr id="6" name="Picture 5" descr="Chart, bar chart&#10;&#10;Description automatically generated">
            <a:extLst>
              <a:ext uri="{FF2B5EF4-FFF2-40B4-BE49-F238E27FC236}">
                <a16:creationId xmlns:a16="http://schemas.microsoft.com/office/drawing/2014/main" id="{B7F6C482-380A-9B6A-F2F1-68F7C54BFA82}"/>
              </a:ext>
            </a:extLst>
          </p:cNvPr>
          <p:cNvPicPr>
            <a:picLocks noChangeAspect="1"/>
          </p:cNvPicPr>
          <p:nvPr/>
        </p:nvPicPr>
        <p:blipFill>
          <a:blip r:embed="rId2"/>
          <a:stretch>
            <a:fillRect/>
          </a:stretch>
        </p:blipFill>
        <p:spPr>
          <a:xfrm>
            <a:off x="4654296" y="1677182"/>
            <a:ext cx="6903720" cy="350363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7DF8EAF2-6D0E-1E23-0010-E10354CACFA1}"/>
              </a:ext>
            </a:extLst>
          </p:cNvPr>
          <p:cNvSpPr txBox="1"/>
          <p:nvPr/>
        </p:nvSpPr>
        <p:spPr>
          <a:xfrm>
            <a:off x="4754880" y="5180818"/>
            <a:ext cx="6803136" cy="646331"/>
          </a:xfrm>
          <a:prstGeom prst="rect">
            <a:avLst/>
          </a:prstGeom>
          <a:noFill/>
        </p:spPr>
        <p:txBody>
          <a:bodyPr wrap="square" rtlCol="0">
            <a:spAutoFit/>
          </a:bodyPr>
          <a:lstStyle/>
          <a:p>
            <a:r>
              <a:rPr lang="en-CN" dirty="0"/>
              <a:t>ES-L1, GEO, HEO and SSO have the highest success rate, 100%, while GTO has the lowest success rage, around 50%.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point of Flight number vs. Orbit type</a:t>
            </a:r>
          </a:p>
          <a:p>
            <a:pPr>
              <a:spcBef>
                <a:spcPts val="1400"/>
              </a:spcBef>
            </a:pPr>
            <a:endParaRPr lang="en-US" sz="1800"/>
          </a:p>
          <a:p>
            <a:pPr>
              <a:spcBef>
                <a:spcPts val="1400"/>
              </a:spcBef>
            </a:pPr>
            <a:r>
              <a:rPr lang="en-US" sz="1800"/>
              <a:t>Show the screenshot of the scatter plot with explanations</a:t>
            </a:r>
          </a:p>
        </p:txBody>
      </p:sp>
      <p:pic>
        <p:nvPicPr>
          <p:cNvPr id="6" name="Picture 5" descr="Chart, scatter chart&#10;&#10;Description automatically generated">
            <a:extLst>
              <a:ext uri="{FF2B5EF4-FFF2-40B4-BE49-F238E27FC236}">
                <a16:creationId xmlns:a16="http://schemas.microsoft.com/office/drawing/2014/main" id="{895F5E4B-B435-6501-0AA2-F9B0A6A26750}"/>
              </a:ext>
            </a:extLst>
          </p:cNvPr>
          <p:cNvPicPr>
            <a:picLocks noChangeAspect="1"/>
          </p:cNvPicPr>
          <p:nvPr/>
        </p:nvPicPr>
        <p:blipFill>
          <a:blip r:embed="rId2"/>
          <a:stretch>
            <a:fillRect/>
          </a:stretch>
        </p:blipFill>
        <p:spPr>
          <a:xfrm>
            <a:off x="429563" y="3083308"/>
            <a:ext cx="11164824" cy="22329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2B4D0850-8A4D-D429-FA7D-E0ECFF32F2B5}"/>
              </a:ext>
            </a:extLst>
          </p:cNvPr>
          <p:cNvSpPr txBox="1"/>
          <p:nvPr/>
        </p:nvSpPr>
        <p:spPr>
          <a:xfrm>
            <a:off x="718457" y="5486400"/>
            <a:ext cx="10875930" cy="369332"/>
          </a:xfrm>
          <a:prstGeom prst="rect">
            <a:avLst/>
          </a:prstGeom>
          <a:noFill/>
        </p:spPr>
        <p:txBody>
          <a:bodyPr wrap="square" rtlCol="0">
            <a:spAutoFit/>
          </a:bodyPr>
          <a:lstStyle/>
          <a:p>
            <a:r>
              <a:rPr lang="en-CN" dirty="0"/>
              <a:t>Most flights are in LEO, ISS, PO and GTO. Early flights are always unsuccessful.</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Show a scatter point of payload vs. orbit type</a:t>
            </a:r>
          </a:p>
          <a:p>
            <a:pPr>
              <a:spcBef>
                <a:spcPts val="1400"/>
              </a:spcBef>
            </a:pPr>
            <a:endParaRPr lang="en-US" sz="1800"/>
          </a:p>
          <a:p>
            <a:pPr>
              <a:spcBef>
                <a:spcPts val="1400"/>
              </a:spcBef>
            </a:pPr>
            <a:r>
              <a:rPr lang="en-US" sz="1800"/>
              <a:t>Show the screenshot of the scatter plot with explanations</a:t>
            </a:r>
          </a:p>
        </p:txBody>
      </p:sp>
      <p:pic>
        <p:nvPicPr>
          <p:cNvPr id="6" name="Picture 5" descr="Chart, scatter chart&#10;&#10;Description automatically generated">
            <a:extLst>
              <a:ext uri="{FF2B5EF4-FFF2-40B4-BE49-F238E27FC236}">
                <a16:creationId xmlns:a16="http://schemas.microsoft.com/office/drawing/2014/main" id="{0BB9A2DB-3B4F-7286-C56B-A5257D96CF56}"/>
              </a:ext>
            </a:extLst>
          </p:cNvPr>
          <p:cNvPicPr>
            <a:picLocks noChangeAspect="1"/>
          </p:cNvPicPr>
          <p:nvPr/>
        </p:nvPicPr>
        <p:blipFill>
          <a:blip r:embed="rId2"/>
          <a:stretch>
            <a:fillRect/>
          </a:stretch>
        </p:blipFill>
        <p:spPr>
          <a:xfrm>
            <a:off x="557784" y="3359506"/>
            <a:ext cx="11164824" cy="22329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C7BCD00F-F04F-44B3-CBED-499D67BEDFE8}"/>
              </a:ext>
            </a:extLst>
          </p:cNvPr>
          <p:cNvSpPr txBox="1"/>
          <p:nvPr/>
        </p:nvSpPr>
        <p:spPr>
          <a:xfrm>
            <a:off x="757646" y="5786846"/>
            <a:ext cx="10711543" cy="646331"/>
          </a:xfrm>
          <a:prstGeom prst="rect">
            <a:avLst/>
          </a:prstGeom>
          <a:noFill/>
        </p:spPr>
        <p:txBody>
          <a:bodyPr wrap="square" rtlCol="0">
            <a:spAutoFit/>
          </a:bodyPr>
          <a:lstStyle/>
          <a:p>
            <a:r>
              <a:rPr lang="en-CN" dirty="0"/>
              <a:t>Most flights are less than 8000 pay load mass(kg).  Most flights are in GTO and ISS orbit.  Most unsucessful flights have light weight.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Show a line chart of yearly average success rate</a:t>
            </a:r>
          </a:p>
          <a:p>
            <a:pPr>
              <a:spcBef>
                <a:spcPts val="1400"/>
              </a:spcBef>
            </a:pPr>
            <a:endParaRPr lang="en-US" sz="2200"/>
          </a:p>
          <a:p>
            <a:pPr>
              <a:spcBef>
                <a:spcPts val="1400"/>
              </a:spcBef>
            </a:pPr>
            <a:r>
              <a:rPr lang="en-US" sz="2200"/>
              <a:t>Show the screenshot of the scatter plot with explanations</a:t>
            </a:r>
          </a:p>
        </p:txBody>
      </p:sp>
      <p:pic>
        <p:nvPicPr>
          <p:cNvPr id="6" name="Picture 5" descr="Chart&#10;&#10;Description automatically generated">
            <a:extLst>
              <a:ext uri="{FF2B5EF4-FFF2-40B4-BE49-F238E27FC236}">
                <a16:creationId xmlns:a16="http://schemas.microsoft.com/office/drawing/2014/main" id="{386474D8-8F77-4FA6-99B9-B2F0DE5ABDE6}"/>
              </a:ext>
            </a:extLst>
          </p:cNvPr>
          <p:cNvPicPr>
            <a:picLocks noChangeAspect="1"/>
          </p:cNvPicPr>
          <p:nvPr/>
        </p:nvPicPr>
        <p:blipFill>
          <a:blip r:embed="rId2"/>
          <a:stretch>
            <a:fillRect/>
          </a:stretch>
        </p:blipFill>
        <p:spPr>
          <a:xfrm>
            <a:off x="6099048" y="1934608"/>
            <a:ext cx="5458968" cy="298878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5053BC76-B5C6-EAAE-535A-A04CA8BF312E}"/>
              </a:ext>
            </a:extLst>
          </p:cNvPr>
          <p:cNvSpPr txBox="1"/>
          <p:nvPr/>
        </p:nvSpPr>
        <p:spPr>
          <a:xfrm>
            <a:off x="6096000" y="4923391"/>
            <a:ext cx="5257800" cy="646331"/>
          </a:xfrm>
          <a:prstGeom prst="rect">
            <a:avLst/>
          </a:prstGeom>
          <a:noFill/>
        </p:spPr>
        <p:txBody>
          <a:bodyPr wrap="square" rtlCol="0">
            <a:spAutoFit/>
          </a:bodyPr>
          <a:lstStyle/>
          <a:p>
            <a:r>
              <a:rPr lang="en-CN" dirty="0"/>
              <a:t>Compared with 2010, the success rate have significant improvement in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Find the names of the unique launch sites</a:t>
            </a:r>
          </a:p>
          <a:p>
            <a:pPr>
              <a:spcBef>
                <a:spcPts val="1400"/>
              </a:spcBef>
            </a:pPr>
            <a:r>
              <a:rPr lang="en-US" sz="2200"/>
              <a:t>Present your query result with a short explanation here</a:t>
            </a:r>
          </a:p>
        </p:txBody>
      </p:sp>
      <p:pic>
        <p:nvPicPr>
          <p:cNvPr id="6" name="Picture 5" descr="Graphical user interface, text, application, email&#10;&#10;Description automatically generated">
            <a:extLst>
              <a:ext uri="{FF2B5EF4-FFF2-40B4-BE49-F238E27FC236}">
                <a16:creationId xmlns:a16="http://schemas.microsoft.com/office/drawing/2014/main" id="{7CE7A002-19B2-D10E-DA4E-089B14AEC8FB}"/>
              </a:ext>
            </a:extLst>
          </p:cNvPr>
          <p:cNvPicPr>
            <a:picLocks noChangeAspect="1"/>
          </p:cNvPicPr>
          <p:nvPr/>
        </p:nvPicPr>
        <p:blipFill>
          <a:blip r:embed="rId2"/>
          <a:stretch>
            <a:fillRect/>
          </a:stretch>
        </p:blipFill>
        <p:spPr>
          <a:xfrm>
            <a:off x="630936" y="3110581"/>
            <a:ext cx="10917936" cy="232006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Find 5 records where launch sites begin with `CCA`</a:t>
            </a:r>
          </a:p>
          <a:p>
            <a:pPr>
              <a:spcBef>
                <a:spcPts val="1400"/>
              </a:spcBef>
            </a:pPr>
            <a:r>
              <a:rPr lang="en-US" sz="2200"/>
              <a:t>Present your query result with a short explanation here</a:t>
            </a:r>
          </a:p>
        </p:txBody>
      </p:sp>
      <p:pic>
        <p:nvPicPr>
          <p:cNvPr id="6" name="Picture 5" descr="Graphical user interface, text, application&#10;&#10;Description automatically generated">
            <a:extLst>
              <a:ext uri="{FF2B5EF4-FFF2-40B4-BE49-F238E27FC236}">
                <a16:creationId xmlns:a16="http://schemas.microsoft.com/office/drawing/2014/main" id="{0137FFAA-E69B-0F26-BD1E-8E29497140A5}"/>
              </a:ext>
            </a:extLst>
          </p:cNvPr>
          <p:cNvPicPr>
            <a:picLocks noChangeAspect="1"/>
          </p:cNvPicPr>
          <p:nvPr/>
        </p:nvPicPr>
        <p:blipFill>
          <a:blip r:embed="rId2"/>
          <a:stretch>
            <a:fillRect/>
          </a:stretch>
        </p:blipFill>
        <p:spPr>
          <a:xfrm>
            <a:off x="630936" y="2769396"/>
            <a:ext cx="10917936" cy="300243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Total Payload Mass</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Calculate the total payload carried by boosters from NASA</a:t>
            </a:r>
          </a:p>
          <a:p>
            <a:pPr>
              <a:spcBef>
                <a:spcPts val="1400"/>
              </a:spcBef>
            </a:pPr>
            <a:r>
              <a:rPr lang="en-US" sz="2200"/>
              <a:t>Present your query result with a short explanation here</a:t>
            </a:r>
          </a:p>
        </p:txBody>
      </p:sp>
      <p:pic>
        <p:nvPicPr>
          <p:cNvPr id="6" name="Picture 5" descr="Graphical user interface, application&#10;&#10;Description automatically generated">
            <a:extLst>
              <a:ext uri="{FF2B5EF4-FFF2-40B4-BE49-F238E27FC236}">
                <a16:creationId xmlns:a16="http://schemas.microsoft.com/office/drawing/2014/main" id="{CC6D9E30-1FE2-78C0-B0C1-0E24A6C4E249}"/>
              </a:ext>
            </a:extLst>
          </p:cNvPr>
          <p:cNvPicPr>
            <a:picLocks noChangeAspect="1"/>
          </p:cNvPicPr>
          <p:nvPr/>
        </p:nvPicPr>
        <p:blipFill>
          <a:blip r:embed="rId2"/>
          <a:stretch>
            <a:fillRect/>
          </a:stretch>
        </p:blipFill>
        <p:spPr>
          <a:xfrm>
            <a:off x="630936" y="3410824"/>
            <a:ext cx="10917936" cy="171957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Calculate the average payload mass carried by booster version F9 v1.1</a:t>
            </a:r>
          </a:p>
          <a:p>
            <a:pPr>
              <a:spcBef>
                <a:spcPts val="1400"/>
              </a:spcBef>
            </a:pPr>
            <a:r>
              <a:rPr lang="en-US" sz="2200"/>
              <a:t>Present your query result with a short explanation here</a:t>
            </a:r>
          </a:p>
        </p:txBody>
      </p:sp>
      <p:pic>
        <p:nvPicPr>
          <p:cNvPr id="6" name="Picture 5" descr="Graphical user interface, text, application&#10;&#10;Description automatically generated">
            <a:extLst>
              <a:ext uri="{FF2B5EF4-FFF2-40B4-BE49-F238E27FC236}">
                <a16:creationId xmlns:a16="http://schemas.microsoft.com/office/drawing/2014/main" id="{25443276-F261-1892-50C8-5F048364160E}"/>
              </a:ext>
            </a:extLst>
          </p:cNvPr>
          <p:cNvPicPr>
            <a:picLocks noChangeAspect="1"/>
          </p:cNvPicPr>
          <p:nvPr/>
        </p:nvPicPr>
        <p:blipFill>
          <a:blip r:embed="rId2"/>
          <a:stretch>
            <a:fillRect/>
          </a:stretch>
        </p:blipFill>
        <p:spPr>
          <a:xfrm>
            <a:off x="630936" y="3465415"/>
            <a:ext cx="10917936" cy="161039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Find the dates of the first successful landing outcome on ground pad</a:t>
            </a:r>
          </a:p>
          <a:p>
            <a:pPr>
              <a:spcBef>
                <a:spcPts val="1400"/>
              </a:spcBef>
            </a:pPr>
            <a:r>
              <a:rPr lang="en-US" sz="2200"/>
              <a:t>Present your query result with a short explanation here</a:t>
            </a:r>
          </a:p>
        </p:txBody>
      </p:sp>
      <p:pic>
        <p:nvPicPr>
          <p:cNvPr id="6" name="Picture 5" descr="Graphical user interface, application&#10;&#10;Description automatically generated">
            <a:extLst>
              <a:ext uri="{FF2B5EF4-FFF2-40B4-BE49-F238E27FC236}">
                <a16:creationId xmlns:a16="http://schemas.microsoft.com/office/drawing/2014/main" id="{C2AD32C6-1D4D-E03F-3AA8-5F984921D71D}"/>
              </a:ext>
            </a:extLst>
          </p:cNvPr>
          <p:cNvPicPr>
            <a:picLocks noChangeAspect="1"/>
          </p:cNvPicPr>
          <p:nvPr/>
        </p:nvPicPr>
        <p:blipFill>
          <a:blip r:embed="rId2"/>
          <a:stretch>
            <a:fillRect/>
          </a:stretch>
        </p:blipFill>
        <p:spPr>
          <a:xfrm>
            <a:off x="630936" y="3274350"/>
            <a:ext cx="10917936" cy="19925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Successful Drone Ship Landing with Payload between 4000 and 6000</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700"/>
              <a:t>List the names of boosters which have successfully landed on drone ship and had payload mass greater than 4000 but less than 6000</a:t>
            </a:r>
          </a:p>
          <a:p>
            <a:pPr>
              <a:spcBef>
                <a:spcPts val="1400"/>
              </a:spcBef>
            </a:pPr>
            <a:endParaRPr lang="en-US" sz="1700"/>
          </a:p>
          <a:p>
            <a:pPr>
              <a:spcBef>
                <a:spcPts val="1400"/>
              </a:spcBef>
            </a:pPr>
            <a:r>
              <a:rPr lang="en-US" sz="1700"/>
              <a:t>Present your query result with a short explanation here</a:t>
            </a:r>
          </a:p>
        </p:txBody>
      </p:sp>
      <p:pic>
        <p:nvPicPr>
          <p:cNvPr id="3" name="Picture 2" descr="Graphical user interface, text, application, email&#10;&#10;Description automatically generated">
            <a:extLst>
              <a:ext uri="{FF2B5EF4-FFF2-40B4-BE49-F238E27FC236}">
                <a16:creationId xmlns:a16="http://schemas.microsoft.com/office/drawing/2014/main" id="{CA7326D8-284D-2403-2C81-4DF0A83503A3}"/>
              </a:ext>
            </a:extLst>
          </p:cNvPr>
          <p:cNvPicPr>
            <a:picLocks noChangeAspect="1"/>
          </p:cNvPicPr>
          <p:nvPr/>
        </p:nvPicPr>
        <p:blipFill>
          <a:blip r:embed="rId2"/>
          <a:stretch>
            <a:fillRect/>
          </a:stretch>
        </p:blipFill>
        <p:spPr>
          <a:xfrm>
            <a:off x="557784" y="3401374"/>
            <a:ext cx="11164824" cy="214922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033236" cy="28411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Web </a:t>
            </a:r>
            <a:r>
              <a:rPr lang="en-US" sz="2400" dirty="0">
                <a:solidFill>
                  <a:schemeClr val="accent3">
                    <a:lumMod val="25000"/>
                  </a:schemeClr>
                </a:solidFill>
                <a:latin typeface="Abadi"/>
              </a:rPr>
              <a:t>wrangling, </a:t>
            </a:r>
            <a:r>
              <a:rPr lang="en-US" sz="2400" dirty="0" err="1">
                <a:solidFill>
                  <a:schemeClr val="accent3">
                    <a:lumMod val="25000"/>
                  </a:schemeClr>
                </a:solidFill>
                <a:latin typeface="Abadi"/>
              </a:rPr>
              <a:t>Standarisation</a:t>
            </a:r>
            <a:r>
              <a:rPr lang="en-US" sz="2400" dirty="0">
                <a:solidFill>
                  <a:schemeClr val="accent3">
                    <a:lumMod val="25000"/>
                  </a:schemeClr>
                </a:solidFill>
                <a:latin typeface="Abadi"/>
              </a:rPr>
              <a:t>, Classification Model (Logistic Regression, Decision Tree, KNN, SVM)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accuracy is around 85%.</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Calculate the total number of successful and failure mission outcomes</a:t>
            </a:r>
          </a:p>
          <a:p>
            <a:pPr>
              <a:spcBef>
                <a:spcPts val="1400"/>
              </a:spcBef>
            </a:pPr>
            <a:r>
              <a:rPr lang="en-US" sz="2200"/>
              <a:t>Present your query result with a short explanation here</a:t>
            </a:r>
          </a:p>
        </p:txBody>
      </p:sp>
      <p:pic>
        <p:nvPicPr>
          <p:cNvPr id="6" name="Picture 5" descr="Graphical user interface, text, application&#10;&#10;Description automatically generated">
            <a:extLst>
              <a:ext uri="{FF2B5EF4-FFF2-40B4-BE49-F238E27FC236}">
                <a16:creationId xmlns:a16="http://schemas.microsoft.com/office/drawing/2014/main" id="{3C61C83F-07AA-CE0A-CD06-E5918608DFAD}"/>
              </a:ext>
            </a:extLst>
          </p:cNvPr>
          <p:cNvPicPr>
            <a:picLocks noChangeAspect="1"/>
          </p:cNvPicPr>
          <p:nvPr/>
        </p:nvPicPr>
        <p:blipFill>
          <a:blip r:embed="rId2"/>
          <a:stretch>
            <a:fillRect/>
          </a:stretch>
        </p:blipFill>
        <p:spPr>
          <a:xfrm>
            <a:off x="630936" y="3533651"/>
            <a:ext cx="10917936" cy="147392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List the names of the booster which have carried the maximum payload mass</a:t>
            </a:r>
          </a:p>
          <a:p>
            <a:pPr>
              <a:spcBef>
                <a:spcPts val="1400"/>
              </a:spcBef>
            </a:pPr>
            <a:r>
              <a:rPr lang="en-US" sz="2200"/>
              <a:t>Present your query result with a short explanation here</a:t>
            </a:r>
          </a:p>
        </p:txBody>
      </p:sp>
      <p:pic>
        <p:nvPicPr>
          <p:cNvPr id="6" name="Picture 5" descr="Graphical user interface, text, application, email&#10;&#10;Description automatically generated">
            <a:extLst>
              <a:ext uri="{FF2B5EF4-FFF2-40B4-BE49-F238E27FC236}">
                <a16:creationId xmlns:a16="http://schemas.microsoft.com/office/drawing/2014/main" id="{A6A11B4A-FA0A-60B6-4F35-CDCD3ED86418}"/>
              </a:ext>
            </a:extLst>
          </p:cNvPr>
          <p:cNvPicPr>
            <a:picLocks noChangeAspect="1"/>
          </p:cNvPicPr>
          <p:nvPr/>
        </p:nvPicPr>
        <p:blipFill>
          <a:blip r:embed="rId2"/>
          <a:stretch>
            <a:fillRect/>
          </a:stretch>
        </p:blipFill>
        <p:spPr>
          <a:xfrm>
            <a:off x="630936" y="2414564"/>
            <a:ext cx="10917936" cy="371209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2015 Launch Records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a:t>List the failed landing_outcomes in drone ship, their booster versions, and launch site names for in year 2015</a:t>
            </a:r>
          </a:p>
          <a:p>
            <a:pPr>
              <a:spcBef>
                <a:spcPts val="1400"/>
              </a:spcBef>
            </a:pPr>
            <a:endParaRPr lang="en-US" sz="1700"/>
          </a:p>
          <a:p>
            <a:pPr>
              <a:spcBef>
                <a:spcPts val="1400"/>
              </a:spcBef>
            </a:pPr>
            <a:r>
              <a:rPr lang="en-US" sz="1700"/>
              <a:t>Present your query result with a short explanation here</a:t>
            </a:r>
          </a:p>
        </p:txBody>
      </p:sp>
      <p:pic>
        <p:nvPicPr>
          <p:cNvPr id="6" name="Picture 5" descr="A picture containing graphical user interface&#10;&#10;Description automatically generated">
            <a:extLst>
              <a:ext uri="{FF2B5EF4-FFF2-40B4-BE49-F238E27FC236}">
                <a16:creationId xmlns:a16="http://schemas.microsoft.com/office/drawing/2014/main" id="{45E0B0E4-918A-E649-5DA9-CEA69D45D416}"/>
              </a:ext>
            </a:extLst>
          </p:cNvPr>
          <p:cNvPicPr>
            <a:picLocks noChangeAspect="1"/>
          </p:cNvPicPr>
          <p:nvPr/>
        </p:nvPicPr>
        <p:blipFill>
          <a:blip r:embed="rId2"/>
          <a:stretch>
            <a:fillRect/>
          </a:stretch>
        </p:blipFill>
        <p:spPr>
          <a:xfrm>
            <a:off x="630936" y="3479062"/>
            <a:ext cx="10917936" cy="15831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500"/>
              <a:t>Rank the count of landing outcomes (such as Failure (drone ship) or Success (ground pad)) between the date 2010-06-04 and 2017-03-20, in descending order</a:t>
            </a:r>
          </a:p>
          <a:p>
            <a:pPr>
              <a:spcBef>
                <a:spcPts val="1400"/>
              </a:spcBef>
            </a:pPr>
            <a:endParaRPr lang="en-US" sz="1500"/>
          </a:p>
          <a:p>
            <a:pPr>
              <a:spcBef>
                <a:spcPts val="1400"/>
              </a:spcBef>
            </a:pPr>
            <a:r>
              <a:rPr lang="en-US" sz="1500"/>
              <a:t>Present your query result with a short explanation here</a:t>
            </a:r>
          </a:p>
        </p:txBody>
      </p:sp>
      <p:pic>
        <p:nvPicPr>
          <p:cNvPr id="6" name="Picture 5" descr="Graphical user interface, text, application, email&#10;&#10;Description automatically generated">
            <a:extLst>
              <a:ext uri="{FF2B5EF4-FFF2-40B4-BE49-F238E27FC236}">
                <a16:creationId xmlns:a16="http://schemas.microsoft.com/office/drawing/2014/main" id="{EF6C0D0C-C83F-7F71-986A-20E5E9917CAA}"/>
              </a:ext>
            </a:extLst>
          </p:cNvPr>
          <p:cNvPicPr>
            <a:picLocks noChangeAspect="1"/>
          </p:cNvPicPr>
          <p:nvPr/>
        </p:nvPicPr>
        <p:blipFill>
          <a:blip r:embed="rId2"/>
          <a:stretch>
            <a:fillRect/>
          </a:stretch>
        </p:blipFill>
        <p:spPr>
          <a:xfrm>
            <a:off x="630936" y="2823985"/>
            <a:ext cx="10917936" cy="289325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Launch success for all sites</a:t>
            </a:r>
          </a:p>
        </p:txBody>
      </p:sp>
      <p:sp>
        <p:nvSpPr>
          <p:cNvPr id="103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a:spcBef>
                <a:spcPts val="1400"/>
              </a:spcBef>
            </a:pPr>
            <a:endParaRPr lang="en-US" sz="1500"/>
          </a:p>
          <a:p>
            <a:pPr>
              <a:spcBef>
                <a:spcPts val="1400"/>
              </a:spcBef>
            </a:pPr>
            <a:r>
              <a:rPr lang="en-US" sz="1500"/>
              <a:t>Show the screenshot of launch success count for all sites, in a piechart</a:t>
            </a:r>
          </a:p>
          <a:p>
            <a:pPr>
              <a:spcBef>
                <a:spcPts val="1400"/>
              </a:spcBef>
            </a:pPr>
            <a:endParaRPr lang="en-US" sz="1500"/>
          </a:p>
          <a:p>
            <a:pPr>
              <a:spcBef>
                <a:spcPts val="1400"/>
              </a:spcBef>
            </a:pPr>
            <a:r>
              <a:rPr lang="en-US" sz="1500"/>
              <a:t>Explain the important elements and findings on the screenshot</a:t>
            </a:r>
          </a:p>
          <a:p>
            <a:pPr>
              <a:spcBef>
                <a:spcPts val="1400"/>
              </a:spcBef>
            </a:pPr>
            <a:endParaRPr lang="en-US" sz="1500"/>
          </a:p>
          <a:p>
            <a:pPr>
              <a:spcBef>
                <a:spcPts val="1400"/>
              </a:spcBef>
            </a:pPr>
            <a:endParaRPr lang="en-US" sz="1500"/>
          </a:p>
        </p:txBody>
      </p:sp>
      <p:pic>
        <p:nvPicPr>
          <p:cNvPr id="1026" name="Picture 2">
            <a:extLst>
              <a:ext uri="{FF2B5EF4-FFF2-40B4-BE49-F238E27FC236}">
                <a16:creationId xmlns:a16="http://schemas.microsoft.com/office/drawing/2014/main" id="{D8EECA70-BF70-8265-6B04-8B9AB907CC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247055"/>
            <a:ext cx="10917936" cy="20471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44328A98-A51E-6F41-FF1C-8AF2C1301E08}"/>
              </a:ext>
            </a:extLst>
          </p:cNvPr>
          <p:cNvSpPr txBox="1"/>
          <p:nvPr/>
        </p:nvSpPr>
        <p:spPr>
          <a:xfrm>
            <a:off x="1610669" y="5706752"/>
            <a:ext cx="8958470" cy="369332"/>
          </a:xfrm>
          <a:prstGeom prst="rect">
            <a:avLst/>
          </a:prstGeom>
          <a:noFill/>
        </p:spPr>
        <p:txBody>
          <a:bodyPr wrap="square" rtlCol="0">
            <a:spAutoFit/>
          </a:bodyPr>
          <a:lstStyle/>
          <a:p>
            <a:r>
              <a:rPr lang="en-CN" dirty="0"/>
              <a:t>KSC LC-39A has the highest launch success, while CCAFS SLC-40 has the lowest launch success.</a:t>
            </a:r>
          </a:p>
        </p:txBody>
      </p:sp>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CCAFS LC-40</a:t>
            </a:r>
          </a:p>
        </p:txBody>
      </p:sp>
      <p:sp>
        <p:nvSpPr>
          <p:cNvPr id="205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a:spcBef>
                <a:spcPts val="1400"/>
              </a:spcBef>
            </a:pPr>
            <a:endParaRPr lang="en-US" sz="1400" dirty="0"/>
          </a:p>
          <a:p>
            <a:pPr>
              <a:spcBef>
                <a:spcPts val="1400"/>
              </a:spcBef>
            </a:pPr>
            <a:r>
              <a:rPr lang="en-US" sz="1400" dirty="0"/>
              <a:t>Show the screenshot of the </a:t>
            </a:r>
            <a:r>
              <a:rPr lang="en-US" sz="1400" dirty="0" err="1"/>
              <a:t>piechart</a:t>
            </a:r>
            <a:r>
              <a:rPr lang="en-US" sz="1400" dirty="0"/>
              <a:t> for the launch site with highest launch success ratio</a:t>
            </a:r>
          </a:p>
          <a:p>
            <a:pPr>
              <a:spcBef>
                <a:spcPts val="1400"/>
              </a:spcBef>
            </a:pPr>
            <a:endParaRPr lang="en-US" sz="1400" dirty="0"/>
          </a:p>
          <a:p>
            <a:pPr>
              <a:spcBef>
                <a:spcPts val="1400"/>
              </a:spcBef>
            </a:pPr>
            <a:r>
              <a:rPr lang="en-US" sz="1400" dirty="0"/>
              <a:t>Explain the important elements and findings on the screenshot</a:t>
            </a:r>
          </a:p>
          <a:p>
            <a:endParaRPr lang="en-US" sz="1400" dirty="0"/>
          </a:p>
        </p:txBody>
      </p:sp>
      <p:pic>
        <p:nvPicPr>
          <p:cNvPr id="2052" name="Picture 4">
            <a:extLst>
              <a:ext uri="{FF2B5EF4-FFF2-40B4-BE49-F238E27FC236}">
                <a16:creationId xmlns:a16="http://schemas.microsoft.com/office/drawing/2014/main" id="{2C1569E1-24CD-A236-73EE-2087FFFD94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260703"/>
            <a:ext cx="10917936" cy="20198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C11AD8EA-1B29-206C-F274-314E3A944282}"/>
              </a:ext>
            </a:extLst>
          </p:cNvPr>
          <p:cNvSpPr txBox="1"/>
          <p:nvPr/>
        </p:nvSpPr>
        <p:spPr>
          <a:xfrm>
            <a:off x="4214721" y="5699928"/>
            <a:ext cx="3750365" cy="369332"/>
          </a:xfrm>
          <a:prstGeom prst="rect">
            <a:avLst/>
          </a:prstGeom>
          <a:noFill/>
        </p:spPr>
        <p:txBody>
          <a:bodyPr wrap="square" rtlCol="0">
            <a:spAutoFit/>
          </a:bodyPr>
          <a:lstStyle/>
          <a:p>
            <a:r>
              <a:rPr lang="en-CN" dirty="0"/>
              <a:t>CCAFS LC-40 has 26.9% success rate.</a:t>
            </a:r>
          </a:p>
        </p:txBody>
      </p:sp>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Outcomes</a:t>
            </a:r>
          </a:p>
        </p:txBody>
      </p:sp>
      <p:sp>
        <p:nvSpPr>
          <p:cNvPr id="308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a:spcBef>
                <a:spcPts val="1400"/>
              </a:spcBef>
            </a:pPr>
            <a:endParaRPr lang="en-US" sz="1000"/>
          </a:p>
          <a:p>
            <a:pPr>
              <a:spcBef>
                <a:spcPts val="1400"/>
              </a:spcBef>
            </a:pPr>
            <a:r>
              <a:rPr lang="en-US" sz="1000"/>
              <a:t>Show screenshots of Payload vs. Launch Outcome scatter plot for all sites, with different payload selected in the range slider</a:t>
            </a:r>
          </a:p>
          <a:p>
            <a:pPr>
              <a:spcBef>
                <a:spcPts val="1400"/>
              </a:spcBef>
            </a:pPr>
            <a:endParaRPr lang="en-US" sz="1000"/>
          </a:p>
          <a:p>
            <a:pPr>
              <a:spcBef>
                <a:spcPts val="1400"/>
              </a:spcBef>
            </a:pPr>
            <a:r>
              <a:rPr lang="en-US" sz="1000"/>
              <a:t>Explain the important elements and findings on the screenshot, such as which payload range or booster version have the largest success rate, etc.</a:t>
            </a:r>
          </a:p>
          <a:p>
            <a:pPr>
              <a:spcBef>
                <a:spcPts val="1400"/>
              </a:spcBef>
            </a:pPr>
            <a:endParaRPr lang="en-US" sz="1000"/>
          </a:p>
        </p:txBody>
      </p:sp>
      <p:pic>
        <p:nvPicPr>
          <p:cNvPr id="3074" name="Picture 2">
            <a:extLst>
              <a:ext uri="{FF2B5EF4-FFF2-40B4-BE49-F238E27FC236}">
                <a16:creationId xmlns:a16="http://schemas.microsoft.com/office/drawing/2014/main" id="{2DCFE982-7523-14CE-F20F-0259196E45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110581"/>
            <a:ext cx="10917936" cy="23200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2A18A479-3907-FD14-A183-993678E93B5B}"/>
              </a:ext>
            </a:extLst>
          </p:cNvPr>
          <p:cNvSpPr txBox="1"/>
          <p:nvPr/>
        </p:nvSpPr>
        <p:spPr>
          <a:xfrm>
            <a:off x="1351722" y="5854700"/>
            <a:ext cx="8977949" cy="369332"/>
          </a:xfrm>
          <a:prstGeom prst="rect">
            <a:avLst/>
          </a:prstGeom>
          <a:noFill/>
        </p:spPr>
        <p:txBody>
          <a:bodyPr wrap="square" rtlCol="0">
            <a:spAutoFit/>
          </a:bodyPr>
          <a:lstStyle/>
          <a:p>
            <a:r>
              <a:rPr lang="en-CN" dirty="0"/>
              <a:t>Most FT have the highest success outcome, while most v1.1 has the unsuccessful outcome.</a:t>
            </a:r>
          </a:p>
        </p:txBody>
      </p:sp>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7" y="1782981"/>
            <a:ext cx="10905066" cy="4393982"/>
          </a:xfrm>
          <a:prstGeom prst="rect">
            <a:avLst/>
          </a:prstGeom>
        </p:spPr>
        <p:txBody>
          <a:bodyPr vert="horz" lIns="91440" tIns="45720" rIns="91440" bIns="45720" rtlCol="0">
            <a:normAutofit/>
          </a:bodyPr>
          <a:lstStyle/>
          <a:p>
            <a:pPr>
              <a:spcBef>
                <a:spcPts val="1400"/>
              </a:spcBef>
            </a:pPr>
            <a:r>
              <a:rPr lang="en-US" sz="2000" dirty="0"/>
              <a:t>Visualize the built model accuracy for all built classification models, in a bar chart</a:t>
            </a:r>
          </a:p>
          <a:p>
            <a:pPr>
              <a:spcBef>
                <a:spcPts val="1400"/>
              </a:spcBef>
            </a:pPr>
            <a:endParaRPr lang="en-US" sz="2000" dirty="0"/>
          </a:p>
          <a:p>
            <a:pPr>
              <a:spcBef>
                <a:spcPts val="1400"/>
              </a:spcBef>
            </a:pPr>
            <a:r>
              <a:rPr lang="en-US" sz="2000" dirty="0"/>
              <a:t>Find which model has the highest classification accuracy</a:t>
            </a:r>
          </a:p>
          <a:p>
            <a:pPr marL="0" indent="0">
              <a:spcBef>
                <a:spcPts val="1400"/>
              </a:spcBef>
              <a:buNone/>
            </a:pPr>
            <a:r>
              <a:rPr lang="en-US" sz="2000" dirty="0"/>
              <a:t>Logistic Regression has the highest accuracy.</a:t>
            </a:r>
          </a:p>
        </p:txBody>
      </p:sp>
      <p:sp>
        <p:nvSpPr>
          <p:cNvPr id="29"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7149" y="1819036"/>
            <a:ext cx="10279146" cy="3797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Many people wants to travel space and many companies tries to catch this business opportunities. SpaceX is the most successful among these companies. SpaceX can send spacecraft to the International Space Station. The reason why SpaceX is so popular is that the first stage can be reuse and the price is relatively low.</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We needs to determine whether the first stage will land and therefore we can estimate the cost of the trip.</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Graphical user interface, application&#10;&#10;Description automatically generated">
            <a:extLst>
              <a:ext uri="{FF2B5EF4-FFF2-40B4-BE49-F238E27FC236}">
                <a16:creationId xmlns:a16="http://schemas.microsoft.com/office/drawing/2014/main" id="{33D6CC1A-5D9B-EFF1-158F-59A232E241F8}"/>
              </a:ext>
            </a:extLst>
          </p:cNvPr>
          <p:cNvPicPr>
            <a:picLocks noChangeAspect="1"/>
          </p:cNvPicPr>
          <p:nvPr/>
        </p:nvPicPr>
        <p:blipFill>
          <a:blip r:embed="rId3"/>
          <a:stretch>
            <a:fillRect/>
          </a:stretch>
        </p:blipFill>
        <p:spPr>
          <a:xfrm>
            <a:off x="1319976" y="2395461"/>
            <a:ext cx="7772400" cy="4031750"/>
          </a:xfrm>
          <a:prstGeom prst="rect">
            <a:avLst/>
          </a:prstGeom>
        </p:spPr>
      </p:pic>
      <p:sp>
        <p:nvSpPr>
          <p:cNvPr id="6" name="TextBox 5">
            <a:extLst>
              <a:ext uri="{FF2B5EF4-FFF2-40B4-BE49-F238E27FC236}">
                <a16:creationId xmlns:a16="http://schemas.microsoft.com/office/drawing/2014/main" id="{DD045047-2737-D564-24B7-5006B6008723}"/>
              </a:ext>
            </a:extLst>
          </p:cNvPr>
          <p:cNvSpPr txBox="1"/>
          <p:nvPr/>
        </p:nvSpPr>
        <p:spPr>
          <a:xfrm>
            <a:off x="9314894" y="3811171"/>
            <a:ext cx="2492793" cy="923330"/>
          </a:xfrm>
          <a:prstGeom prst="rect">
            <a:avLst/>
          </a:prstGeom>
          <a:noFill/>
        </p:spPr>
        <p:txBody>
          <a:bodyPr wrap="square" rtlCol="0">
            <a:spAutoFit/>
          </a:bodyPr>
          <a:lstStyle/>
          <a:p>
            <a:r>
              <a:rPr lang="en-CN" dirty="0"/>
              <a:t>T</a:t>
            </a:r>
            <a:r>
              <a:rPr lang="en-US" dirty="0"/>
              <a:t>h</a:t>
            </a:r>
            <a:r>
              <a:rPr lang="en-CN" dirty="0"/>
              <a:t>e model has a perfect performance on checking the land rate.</a:t>
            </a:r>
          </a:p>
        </p:txBody>
      </p:sp>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Model can have a good performance on predicting whether the flight can land.</a:t>
            </a:r>
          </a:p>
          <a:p>
            <a:pPr>
              <a:lnSpc>
                <a:spcPct val="100000"/>
              </a:lnSpc>
              <a:spcBef>
                <a:spcPts val="1400"/>
              </a:spcBef>
            </a:pPr>
            <a:r>
              <a:rPr lang="en-US" sz="2200" dirty="0">
                <a:solidFill>
                  <a:schemeClr val="accent3">
                    <a:lumMod val="25000"/>
                  </a:schemeClr>
                </a:solidFill>
                <a:latin typeface="Abadi" panose="020B0604020104020204" pitchFamily="34" charset="0"/>
              </a:rPr>
              <a:t>Most Flight launch at CCAFS SLC 40. CCAFS SLC 40 is a famous launch site. Many not successful flights launch at CCAFS SLC 40.</a:t>
            </a:r>
          </a:p>
          <a:p>
            <a:pPr>
              <a:lnSpc>
                <a:spcPct val="100000"/>
              </a:lnSpc>
              <a:spcBef>
                <a:spcPts val="1400"/>
              </a:spcBef>
            </a:pPr>
            <a:r>
              <a:rPr lang="en-US" sz="2200" dirty="0">
                <a:solidFill>
                  <a:schemeClr val="accent3">
                    <a:lumMod val="25000"/>
                  </a:schemeClr>
                </a:solidFill>
                <a:latin typeface="Abadi" panose="020B0604020104020204" pitchFamily="34" charset="0"/>
              </a:rPr>
              <a:t>Most flights have less than 8000 pay load mass. Most flights launch at CCAPFS SLC 40.</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 100%, while GTO has the lowest success rage, around 50%.</a:t>
            </a:r>
          </a:p>
          <a:p>
            <a:pPr>
              <a:lnSpc>
                <a:spcPct val="100000"/>
              </a:lnSpc>
              <a:spcBef>
                <a:spcPts val="1400"/>
              </a:spcBef>
            </a:pPr>
            <a:r>
              <a:rPr lang="en-US" sz="2200" dirty="0">
                <a:solidFill>
                  <a:schemeClr val="accent3">
                    <a:lumMod val="25000"/>
                  </a:schemeClr>
                </a:solidFill>
                <a:latin typeface="Abadi" panose="020B0604020104020204" pitchFamily="34" charset="0"/>
              </a:rPr>
              <a:t>Most flights are in LEO, ISS, PO and GTO. Early flights are always unsuccessful.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52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gn="l"/>
            <a:r>
              <a:rPr lang="en-US" sz="6600" b="0" i="0" u="none" strike="noStrike" dirty="0">
                <a:solidFill>
                  <a:srgbClr val="1F1F1F"/>
                </a:solidFill>
                <a:effectLst/>
                <a:latin typeface="Source Sans Pro" panose="020B0503030403020204" pitchFamily="34" charset="0"/>
              </a:rPr>
              <a:t>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Calculate the number of launches on each site, Calculate the number and occurrence of each orbit, Calculate the number and occurrence of mission outcome per orbit type, Create a landing outcome label from Outcome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sets are collected from SpaceX API and using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4653441" y="321734"/>
            <a:ext cx="689509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 – SpaceX API</a:t>
            </a:r>
          </a:p>
        </p:txBody>
      </p:sp>
      <p:pic>
        <p:nvPicPr>
          <p:cNvPr id="7" name="Picture 6" descr="Diagram&#10;&#10;Description automatically generated">
            <a:extLst>
              <a:ext uri="{FF2B5EF4-FFF2-40B4-BE49-F238E27FC236}">
                <a16:creationId xmlns:a16="http://schemas.microsoft.com/office/drawing/2014/main" id="{2DAF2AD8-9700-F17A-2D84-27038F96846D}"/>
              </a:ext>
            </a:extLst>
          </p:cNvPr>
          <p:cNvPicPr>
            <a:picLocks noChangeAspect="1"/>
          </p:cNvPicPr>
          <p:nvPr/>
        </p:nvPicPr>
        <p:blipFill>
          <a:blip r:embed="rId2"/>
          <a:stretch>
            <a:fillRect/>
          </a:stretch>
        </p:blipFill>
        <p:spPr>
          <a:xfrm>
            <a:off x="1669113" y="713127"/>
            <a:ext cx="2389966" cy="5431745"/>
          </a:xfrm>
          <a:prstGeom prst="rect">
            <a:avLst/>
          </a:prstGeom>
        </p:spPr>
      </p:pic>
      <p:grpSp>
        <p:nvGrpSpPr>
          <p:cNvPr id="14" name="Group 13">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5" name="Isosceles Triangle 14">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53440" y="1782981"/>
            <a:ext cx="6895092" cy="4393982"/>
          </a:xfrm>
          <a:prstGeom prst="rect">
            <a:avLst/>
          </a:prstGeom>
        </p:spPr>
        <p:txBody>
          <a:bodyPr vert="horz" lIns="91440" tIns="45720" rIns="91440" bIns="45720" rtlCol="0">
            <a:normAutofit/>
          </a:bodyPr>
          <a:lstStyle/>
          <a:p>
            <a:pPr>
              <a:spcBef>
                <a:spcPts val="1400"/>
              </a:spcBef>
            </a:pPr>
            <a:r>
              <a:rPr lang="en-US" sz="2000"/>
              <a:t>Present your data collection with SpaceX REST calls using key phrases and flowcharts</a:t>
            </a:r>
          </a:p>
          <a:p>
            <a:pPr>
              <a:spcBef>
                <a:spcPts val="1400"/>
              </a:spcBef>
            </a:pPr>
            <a:endParaRPr lang="en-US" sz="2000"/>
          </a:p>
          <a:p>
            <a:pPr>
              <a:spcBef>
                <a:spcPts val="1400"/>
              </a:spcBef>
            </a:pPr>
            <a:r>
              <a:rPr lang="en-US" sz="2000"/>
              <a:t>Add the GitHub URL of the completed SpaceX API calls notebook (must include completed code cell and outcome cell), as an external reference and peer-review purpose</a:t>
            </a:r>
          </a:p>
          <a:p>
            <a:endParaRPr lang="en-US" sz="2000"/>
          </a:p>
          <a:p>
            <a:endParaRPr lang="en-US" sz="20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grpSp>
        <p:nvGrpSpPr>
          <p:cNvPr id="18" name="Group 17">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653441" y="321734"/>
            <a:ext cx="6895092"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Collection - Scraping</a:t>
            </a:r>
          </a:p>
        </p:txBody>
      </p:sp>
      <p:pic>
        <p:nvPicPr>
          <p:cNvPr id="7" name="Picture 6" descr="Diagram&#10;&#10;Description automatically generated">
            <a:extLst>
              <a:ext uri="{FF2B5EF4-FFF2-40B4-BE49-F238E27FC236}">
                <a16:creationId xmlns:a16="http://schemas.microsoft.com/office/drawing/2014/main" id="{97174C2C-FA06-018C-459B-7C1AD0F0B3F7}"/>
              </a:ext>
            </a:extLst>
          </p:cNvPr>
          <p:cNvPicPr>
            <a:picLocks noChangeAspect="1"/>
          </p:cNvPicPr>
          <p:nvPr/>
        </p:nvPicPr>
        <p:blipFill>
          <a:blip r:embed="rId3"/>
          <a:stretch>
            <a:fillRect/>
          </a:stretch>
        </p:blipFill>
        <p:spPr>
          <a:xfrm>
            <a:off x="2049335" y="713127"/>
            <a:ext cx="2009744" cy="5431745"/>
          </a:xfrm>
          <a:prstGeom prst="rect">
            <a:avLst/>
          </a:prstGeom>
        </p:spPr>
      </p:pic>
      <p:grpSp>
        <p:nvGrpSpPr>
          <p:cNvPr id="25" name="Group 17">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9" name="Isosceles Triangle 18">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53440" y="1782981"/>
            <a:ext cx="6895092" cy="4393982"/>
          </a:xfrm>
          <a:prstGeom prst="rect">
            <a:avLst/>
          </a:prstGeom>
        </p:spPr>
        <p:txBody>
          <a:bodyPr vert="horz" lIns="91440" tIns="45720" rIns="91440" bIns="45720" rtlCol="0">
            <a:normAutofit/>
          </a:bodyPr>
          <a:lstStyle/>
          <a:p>
            <a:pPr>
              <a:spcBef>
                <a:spcPts val="1400"/>
              </a:spcBef>
            </a:pPr>
            <a:r>
              <a:rPr lang="en-US" sz="2000"/>
              <a:t>Present your web scraping process using key phrases and flowcharts</a:t>
            </a:r>
          </a:p>
          <a:p>
            <a:pPr>
              <a:spcBef>
                <a:spcPts val="1400"/>
              </a:spcBef>
            </a:pPr>
            <a:endParaRPr lang="en-US" sz="2000"/>
          </a:p>
          <a:p>
            <a:pPr>
              <a:spcBef>
                <a:spcPts val="1400"/>
              </a:spcBef>
            </a:pPr>
            <a:r>
              <a:rPr lang="en-US" sz="2000"/>
              <a:t>Add the GitHub URL of the completed web scraping notebook, as an external reference and peer-review purpose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grpSp>
        <p:nvGrpSpPr>
          <p:cNvPr id="22" name="Group 21">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1190</TotalTime>
  <Words>2030</Words>
  <Application>Microsoft Macintosh PowerPoint</Application>
  <PresentationFormat>Widescreen</PresentationFormat>
  <Paragraphs>237</Paragraphs>
  <Slides>43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Arial</vt:lpstr>
      <vt:lpstr>Calibri</vt:lpstr>
      <vt:lpstr>Calibri Light</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Jieying Dong</cp:lastModifiedBy>
  <cp:revision>202</cp:revision>
  <dcterms:created xsi:type="dcterms:W3CDTF">2021-04-29T18:58:34Z</dcterms:created>
  <dcterms:modified xsi:type="dcterms:W3CDTF">2023-01-26T05:35:49Z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